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6" r:id="rId3"/>
    <p:sldId id="263" r:id="rId4"/>
    <p:sldId id="257" r:id="rId5"/>
    <p:sldId id="258" r:id="rId6"/>
    <p:sldId id="260" r:id="rId7"/>
    <p:sldId id="261" r:id="rId8"/>
    <p:sldId id="264" r:id="rId9"/>
  </p:sldIdLst>
  <p:sldSz cx="9144000" cy="6858000" type="screen4x3"/>
  <p:notesSz cx="9236075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enee" initials="R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8" d="100"/>
          <a:sy n="98" d="100"/>
        </p:scale>
        <p:origin x="1482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31638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B742E3-F5EE-4CC8-B253-D3C0E9AE56E3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31638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D40C9-BC44-4553-A20B-2A5D249C8B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6145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31638" y="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6821E9-3AE4-48CC-B1D9-D0DFF3FD1403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03538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3608" y="3257550"/>
            <a:ext cx="738886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31638" y="6513910"/>
            <a:ext cx="40023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05E50-D194-461E-BB22-895FC085839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0749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The </a:t>
            </a:r>
            <a:r>
              <a:rPr lang="en-CA" dirty="0" err="1" smtClean="0"/>
              <a:t>chromameter</a:t>
            </a:r>
            <a:r>
              <a:rPr lang="en-CA" baseline="0" dirty="0" smtClean="0"/>
              <a:t> is a tool for precise and objective assessment of surface color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005E50-D194-461E-BB22-895FC0858391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607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4555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0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6084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6124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4522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4150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9900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1561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4192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5583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0379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D21BF-AACF-44AE-968E-C879CFB0669A}" type="datetimeFigureOut">
              <a:rPr lang="en-CA" smtClean="0"/>
              <a:t>2021-03-29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238FE-8793-4B96-BDED-812CA59CDFC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2743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504" y="188640"/>
            <a:ext cx="8892480" cy="1440160"/>
          </a:xfrm>
        </p:spPr>
        <p:txBody>
          <a:bodyPr>
            <a:normAutofit fontScale="90000"/>
          </a:bodyPr>
          <a:lstStyle/>
          <a:p>
            <a:r>
              <a:rPr lang="fr-CA" dirty="0" err="1" smtClean="0"/>
              <a:t>Chromameter</a:t>
            </a:r>
            <a:r>
              <a:rPr lang="fr-CA" dirty="0" smtClean="0"/>
              <a:t> </a:t>
            </a:r>
            <a:r>
              <a:rPr lang="fr-CA" dirty="0" err="1" smtClean="0"/>
              <a:t>measurements</a:t>
            </a:r>
            <a:r>
              <a:rPr lang="fr-CA" dirty="0" smtClean="0"/>
              <a:t/>
            </a:r>
            <a:br>
              <a:rPr lang="fr-CA" dirty="0" smtClean="0"/>
            </a:br>
            <a:r>
              <a:rPr lang="fr-CA" dirty="0" smtClean="0"/>
              <a:t>for </a:t>
            </a:r>
            <a:r>
              <a:rPr lang="fr-CA" dirty="0" err="1" smtClean="0"/>
              <a:t>determination</a:t>
            </a:r>
            <a:r>
              <a:rPr lang="fr-CA" dirty="0" smtClean="0"/>
              <a:t> of carapace conditions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1560" y="1988840"/>
            <a:ext cx="8208912" cy="396044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fr-CA" dirty="0" err="1" smtClean="0"/>
              <a:t>Measurement</a:t>
            </a:r>
            <a:r>
              <a:rPr lang="fr-CA" dirty="0" smtClean="0"/>
              <a:t> </a:t>
            </a:r>
            <a:r>
              <a:rPr lang="fr-CA" dirty="0" err="1" smtClean="0"/>
              <a:t>was</a:t>
            </a:r>
            <a:r>
              <a:rPr lang="fr-CA" dirty="0" smtClean="0"/>
              <a:t> </a:t>
            </a:r>
            <a:r>
              <a:rPr lang="fr-CA" dirty="0" err="1" smtClean="0"/>
              <a:t>done</a:t>
            </a:r>
            <a:r>
              <a:rPr lang="fr-CA" dirty="0" smtClean="0"/>
              <a:t> as an </a:t>
            </a:r>
            <a:r>
              <a:rPr lang="fr-CA" dirty="0" err="1" smtClean="0"/>
              <a:t>average</a:t>
            </a:r>
            <a:r>
              <a:rPr lang="fr-CA" dirty="0" smtClean="0"/>
              <a:t> of </a:t>
            </a:r>
            <a:r>
              <a:rPr lang="fr-CA" dirty="0" err="1" smtClean="0"/>
              <a:t>three</a:t>
            </a:r>
            <a:r>
              <a:rPr lang="fr-CA" dirty="0" smtClean="0"/>
              <a:t> </a:t>
            </a:r>
            <a:r>
              <a:rPr lang="fr-CA" dirty="0" err="1" smtClean="0"/>
              <a:t>consecutive</a:t>
            </a:r>
            <a:r>
              <a:rPr lang="fr-CA" dirty="0" smtClean="0"/>
              <a:t> </a:t>
            </a:r>
            <a:r>
              <a:rPr lang="fr-CA" dirty="0" err="1" smtClean="0"/>
              <a:t>measurements</a:t>
            </a:r>
            <a:r>
              <a:rPr lang="fr-CA" dirty="0" smtClean="0"/>
              <a:t> </a:t>
            </a:r>
            <a:r>
              <a:rPr lang="fr-CA" dirty="0" err="1" smtClean="0"/>
              <a:t>with</a:t>
            </a:r>
            <a:r>
              <a:rPr lang="fr-CA" dirty="0" smtClean="0"/>
              <a:t> a Konica-MinoltaCR-400 chroma </a:t>
            </a:r>
            <a:r>
              <a:rPr lang="fr-CA" dirty="0" err="1" smtClean="0"/>
              <a:t>meter</a:t>
            </a:r>
            <a:r>
              <a:rPr lang="fr-CA" dirty="0" smtClean="0"/>
              <a:t> (</a:t>
            </a:r>
            <a:r>
              <a:rPr lang="fr-CA" dirty="0" err="1" smtClean="0"/>
              <a:t>with</a:t>
            </a:r>
            <a:r>
              <a:rPr lang="fr-CA" dirty="0" smtClean="0"/>
              <a:t> CIELAB </a:t>
            </a:r>
            <a:r>
              <a:rPr lang="fr-CA" dirty="0" err="1" smtClean="0"/>
              <a:t>color</a:t>
            </a:r>
            <a:r>
              <a:rPr lang="fr-CA" dirty="0" smtClean="0"/>
              <a:t> </a:t>
            </a:r>
            <a:r>
              <a:rPr lang="fr-CA" dirty="0" err="1" smtClean="0"/>
              <a:t>space</a:t>
            </a:r>
            <a:r>
              <a:rPr lang="fr-CA" dirty="0" smtClean="0"/>
              <a:t>, L*a*b*) on 5 </a:t>
            </a:r>
            <a:r>
              <a:rPr lang="fr-CA" dirty="0" err="1" smtClean="0"/>
              <a:t>different</a:t>
            </a:r>
            <a:r>
              <a:rPr lang="fr-CA" dirty="0" smtClean="0"/>
              <a:t> parts of the body (one on the dorsal </a:t>
            </a:r>
            <a:r>
              <a:rPr lang="fr-CA" dirty="0" err="1" smtClean="0"/>
              <a:t>side</a:t>
            </a:r>
            <a:r>
              <a:rPr lang="fr-CA" dirty="0" smtClean="0"/>
              <a:t> and 4 on the ventral </a:t>
            </a:r>
            <a:r>
              <a:rPr lang="fr-CA" dirty="0" err="1" smtClean="0"/>
              <a:t>side</a:t>
            </a:r>
            <a:r>
              <a:rPr lang="fr-CA" dirty="0" smtClean="0"/>
              <a:t> of the body) as </a:t>
            </a:r>
            <a:r>
              <a:rPr lang="fr-CA" dirty="0" err="1" smtClean="0"/>
              <a:t>follows</a:t>
            </a:r>
            <a:r>
              <a:rPr lang="fr-CA" dirty="0" smtClean="0"/>
              <a:t>:</a:t>
            </a:r>
          </a:p>
          <a:p>
            <a:pPr algn="l"/>
            <a:r>
              <a:rPr lang="fr-CA" dirty="0" smtClean="0"/>
              <a:t>1: Intestinal </a:t>
            </a:r>
            <a:r>
              <a:rPr lang="fr-CA" dirty="0" err="1" smtClean="0"/>
              <a:t>region</a:t>
            </a:r>
            <a:r>
              <a:rPr lang="fr-CA" dirty="0" smtClean="0"/>
              <a:t> of the carapace</a:t>
            </a:r>
          </a:p>
          <a:p>
            <a:pPr algn="l"/>
            <a:r>
              <a:rPr lang="fr-CA" dirty="0" smtClean="0"/>
              <a:t>2: 3rd segment of the abdomen</a:t>
            </a:r>
          </a:p>
          <a:p>
            <a:pPr algn="l"/>
            <a:r>
              <a:rPr lang="fr-CA" dirty="0" smtClean="0"/>
              <a:t>3: </a:t>
            </a:r>
            <a:r>
              <a:rPr lang="fr-CA" dirty="0" err="1" smtClean="0"/>
              <a:t>Tracic</a:t>
            </a:r>
            <a:r>
              <a:rPr lang="fr-CA" dirty="0" smtClean="0"/>
              <a:t> sternite</a:t>
            </a:r>
          </a:p>
          <a:p>
            <a:pPr algn="l"/>
            <a:r>
              <a:rPr lang="fr-CA" dirty="0" smtClean="0"/>
              <a:t>4: middle of the </a:t>
            </a:r>
            <a:r>
              <a:rPr lang="fr-CA" dirty="0" err="1" smtClean="0"/>
              <a:t>merus</a:t>
            </a:r>
            <a:r>
              <a:rPr lang="fr-CA" dirty="0" smtClean="0"/>
              <a:t> of the 2</a:t>
            </a:r>
            <a:r>
              <a:rPr lang="fr-CA" baseline="30000" dirty="0" smtClean="0"/>
              <a:t>nd</a:t>
            </a:r>
            <a:r>
              <a:rPr lang="fr-CA" dirty="0" smtClean="0"/>
              <a:t> </a:t>
            </a:r>
            <a:r>
              <a:rPr lang="fr-CA" dirty="0" err="1" smtClean="0"/>
              <a:t>pereopod</a:t>
            </a:r>
            <a:endParaRPr lang="fr-CA" dirty="0" smtClean="0"/>
          </a:p>
          <a:p>
            <a:pPr algn="l"/>
            <a:r>
              <a:rPr lang="fr-CA" dirty="0" smtClean="0"/>
              <a:t>5: </a:t>
            </a:r>
            <a:r>
              <a:rPr lang="fr-CA" dirty="0" err="1" smtClean="0"/>
              <a:t>lower</a:t>
            </a:r>
            <a:r>
              <a:rPr lang="fr-CA" dirty="0" smtClean="0"/>
              <a:t> ventral </a:t>
            </a:r>
            <a:r>
              <a:rPr lang="fr-CA" dirty="0" err="1" smtClean="0"/>
              <a:t>side</a:t>
            </a:r>
            <a:r>
              <a:rPr lang="fr-CA" dirty="0" smtClean="0"/>
              <a:t> of the </a:t>
            </a:r>
            <a:r>
              <a:rPr lang="fr-CA" dirty="0" err="1" smtClean="0"/>
              <a:t>cheliped</a:t>
            </a:r>
            <a:endParaRPr lang="fr-CA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9790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Objective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89040"/>
          </a:xfrm>
        </p:spPr>
        <p:txBody>
          <a:bodyPr/>
          <a:lstStyle/>
          <a:p>
            <a:r>
              <a:rPr lang="fr-CA" dirty="0" smtClean="0"/>
              <a:t>To replace subjective </a:t>
            </a:r>
            <a:r>
              <a:rPr lang="fr-CA" dirty="0" err="1" smtClean="0"/>
              <a:t>visual</a:t>
            </a:r>
            <a:r>
              <a:rPr lang="fr-CA" dirty="0" smtClean="0"/>
              <a:t> </a:t>
            </a:r>
            <a:r>
              <a:rPr lang="fr-CA" dirty="0" err="1" smtClean="0"/>
              <a:t>determination</a:t>
            </a:r>
            <a:r>
              <a:rPr lang="fr-CA" dirty="0" smtClean="0"/>
              <a:t> </a:t>
            </a:r>
            <a:r>
              <a:rPr lang="fr-CA" dirty="0" smtClean="0"/>
              <a:t>of </a:t>
            </a:r>
            <a:r>
              <a:rPr lang="fr-CA" dirty="0" err="1" smtClean="0"/>
              <a:t>snow</a:t>
            </a:r>
            <a:r>
              <a:rPr lang="fr-CA" dirty="0" smtClean="0"/>
              <a:t> </a:t>
            </a:r>
            <a:r>
              <a:rPr lang="fr-CA" dirty="0" err="1" smtClean="0"/>
              <a:t>crab</a:t>
            </a:r>
            <a:r>
              <a:rPr lang="fr-CA" dirty="0" smtClean="0"/>
              <a:t> carapace conditions </a:t>
            </a:r>
            <a:r>
              <a:rPr lang="fr-CA" dirty="0" err="1" smtClean="0"/>
              <a:t>based</a:t>
            </a:r>
            <a:r>
              <a:rPr lang="fr-CA" dirty="0" smtClean="0"/>
              <a:t> on the </a:t>
            </a:r>
            <a:r>
              <a:rPr lang="fr-CA" dirty="0" err="1" smtClean="0"/>
              <a:t>degree</a:t>
            </a:r>
            <a:r>
              <a:rPr lang="fr-CA" dirty="0" smtClean="0"/>
              <a:t> of </a:t>
            </a:r>
            <a:r>
              <a:rPr lang="fr-CA" dirty="0" err="1" smtClean="0"/>
              <a:t>epibiont</a:t>
            </a:r>
            <a:r>
              <a:rPr lang="fr-CA" dirty="0" smtClean="0"/>
              <a:t> </a:t>
            </a:r>
            <a:r>
              <a:rPr lang="fr-CA" dirty="0" err="1" smtClean="0"/>
              <a:t>caverage</a:t>
            </a:r>
            <a:r>
              <a:rPr lang="fr-CA" dirty="0"/>
              <a:t> </a:t>
            </a:r>
            <a:r>
              <a:rPr lang="fr-CA" dirty="0" smtClean="0"/>
              <a:t>by a </a:t>
            </a:r>
            <a:r>
              <a:rPr lang="fr-CA" dirty="0" err="1" smtClean="0"/>
              <a:t>numerical</a:t>
            </a:r>
            <a:r>
              <a:rPr lang="fr-CA" dirty="0" smtClean="0"/>
              <a:t> (objective) </a:t>
            </a:r>
            <a:r>
              <a:rPr lang="fr-CA" dirty="0" err="1" smtClean="0"/>
              <a:t>color</a:t>
            </a:r>
            <a:r>
              <a:rPr lang="fr-CA" dirty="0" smtClean="0"/>
              <a:t> </a:t>
            </a:r>
            <a:r>
              <a:rPr lang="fr-CA" dirty="0" err="1" smtClean="0"/>
              <a:t>measurement</a:t>
            </a:r>
            <a:r>
              <a:rPr lang="fr-CA" dirty="0" smtClean="0"/>
              <a:t> </a:t>
            </a:r>
            <a:r>
              <a:rPr lang="fr-CA" dirty="0" err="1" smtClean="0"/>
              <a:t>with</a:t>
            </a:r>
            <a:r>
              <a:rPr lang="fr-CA" dirty="0" smtClean="0"/>
              <a:t> a </a:t>
            </a:r>
            <a:r>
              <a:rPr lang="fr-CA" dirty="0" err="1" smtClean="0"/>
              <a:t>chromameter</a:t>
            </a:r>
            <a:r>
              <a:rPr lang="fr-CA" dirty="0" smtClean="0"/>
              <a:t>;</a:t>
            </a:r>
          </a:p>
          <a:p>
            <a:r>
              <a:rPr lang="fr-CA" dirty="0"/>
              <a:t>Chose a best position for carapace condition </a:t>
            </a:r>
            <a:r>
              <a:rPr lang="fr-CA" dirty="0" err="1" smtClean="0"/>
              <a:t>measurement</a:t>
            </a:r>
            <a:r>
              <a:rPr lang="fr-CA" dirty="0" smtClean="0"/>
              <a:t> </a:t>
            </a:r>
            <a:r>
              <a:rPr lang="fr-CA" dirty="0" err="1" smtClean="0"/>
              <a:t>with</a:t>
            </a:r>
            <a:r>
              <a:rPr lang="fr-CA" dirty="0" smtClean="0"/>
              <a:t> a </a:t>
            </a:r>
            <a:r>
              <a:rPr lang="fr-CA" dirty="0" err="1" smtClean="0"/>
              <a:t>chromameter</a:t>
            </a:r>
            <a:r>
              <a:rPr lang="fr-CA" dirty="0" smtClean="0"/>
              <a:t>;</a:t>
            </a:r>
            <a:endParaRPr lang="fr-CA" dirty="0"/>
          </a:p>
          <a:p>
            <a:endParaRPr lang="fr-CA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7532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Konica-MinoltaCR-400 </a:t>
            </a:r>
            <a:r>
              <a:rPr lang="en-CA" dirty="0" smtClean="0"/>
              <a:t>Chroma Meter </a:t>
            </a:r>
            <a:endParaRPr lang="en-CA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12776"/>
            <a:ext cx="4170677" cy="488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932040" y="1618910"/>
            <a:ext cx="37444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 smtClean="0"/>
              <a:t>Quantification of </a:t>
            </a:r>
            <a:r>
              <a:rPr lang="fr-CA" dirty="0" err="1" smtClean="0"/>
              <a:t>color</a:t>
            </a:r>
            <a:r>
              <a:rPr lang="fr-CA" dirty="0" smtClean="0"/>
              <a:t> in </a:t>
            </a:r>
            <a:r>
              <a:rPr lang="fr-CA" dirty="0" err="1" smtClean="0"/>
              <a:t>order</a:t>
            </a:r>
            <a:r>
              <a:rPr lang="fr-CA" dirty="0" smtClean="0"/>
              <a:t> to replace </a:t>
            </a:r>
            <a:r>
              <a:rPr lang="fr-CA" dirty="0" err="1" smtClean="0"/>
              <a:t>highly</a:t>
            </a:r>
            <a:r>
              <a:rPr lang="fr-CA" dirty="0" smtClean="0"/>
              <a:t> subjective </a:t>
            </a:r>
            <a:r>
              <a:rPr lang="fr-CA" dirty="0" err="1" smtClean="0"/>
              <a:t>method</a:t>
            </a:r>
            <a:r>
              <a:rPr lang="fr-CA" dirty="0" smtClean="0"/>
              <a:t> for the </a:t>
            </a:r>
            <a:r>
              <a:rPr lang="fr-CA" dirty="0" err="1" smtClean="0"/>
              <a:t>determination</a:t>
            </a:r>
            <a:r>
              <a:rPr lang="fr-CA" dirty="0" smtClean="0"/>
              <a:t> of  carapace conditions.</a:t>
            </a:r>
          </a:p>
          <a:p>
            <a:endParaRPr lang="fr-CA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 smtClean="0"/>
              <a:t>L*a*b* </a:t>
            </a:r>
            <a:r>
              <a:rPr lang="fr-CA" dirty="0" err="1" smtClean="0"/>
              <a:t>color</a:t>
            </a:r>
            <a:r>
              <a:rPr lang="fr-CA" dirty="0" smtClean="0"/>
              <a:t> </a:t>
            </a:r>
            <a:r>
              <a:rPr lang="fr-CA" dirty="0" err="1" smtClean="0"/>
              <a:t>space</a:t>
            </a:r>
            <a:r>
              <a:rPr lang="fr-CA" dirty="0" smtClean="0"/>
              <a:t> (CIELAB) </a:t>
            </a:r>
            <a:r>
              <a:rPr lang="fr-CA" dirty="0" err="1" smtClean="0"/>
              <a:t>is</a:t>
            </a:r>
            <a:r>
              <a:rPr lang="fr-CA" dirty="0" smtClean="0"/>
              <a:t> </a:t>
            </a:r>
            <a:r>
              <a:rPr lang="fr-CA" dirty="0" err="1" smtClean="0"/>
              <a:t>used</a:t>
            </a:r>
            <a:r>
              <a:rPr lang="fr-CA" dirty="0"/>
              <a:t> </a:t>
            </a:r>
            <a:r>
              <a:rPr lang="fr-CA" dirty="0" smtClean="0"/>
              <a:t>(L*: </a:t>
            </a:r>
            <a:r>
              <a:rPr lang="fr-CA" dirty="0" err="1" smtClean="0"/>
              <a:t>lightness</a:t>
            </a:r>
            <a:r>
              <a:rPr lang="fr-CA" dirty="0" smtClean="0"/>
              <a:t>, a* and b*: </a:t>
            </a:r>
            <a:r>
              <a:rPr lang="fr-CA" dirty="0" err="1" smtClean="0"/>
              <a:t>Chromaticity</a:t>
            </a:r>
            <a:r>
              <a:rPr lang="fr-CA" dirty="0" smtClean="0"/>
              <a:t> </a:t>
            </a:r>
            <a:r>
              <a:rPr lang="fr-CA" dirty="0" err="1" smtClean="0"/>
              <a:t>coodinates</a:t>
            </a:r>
            <a:r>
              <a:rPr lang="fr-CA" dirty="0" smtClean="0"/>
              <a:t>, a* + </a:t>
            </a:r>
            <a:r>
              <a:rPr lang="fr-CA" dirty="0" err="1" smtClean="0"/>
              <a:t>red</a:t>
            </a:r>
            <a:r>
              <a:rPr lang="fr-CA" dirty="0" smtClean="0"/>
              <a:t>, - green; b* + </a:t>
            </a:r>
            <a:r>
              <a:rPr lang="fr-CA" dirty="0" err="1" smtClean="0"/>
              <a:t>yellow</a:t>
            </a:r>
            <a:r>
              <a:rPr lang="fr-CA" dirty="0" smtClean="0"/>
              <a:t>, - </a:t>
            </a:r>
            <a:r>
              <a:rPr lang="fr-CA" dirty="0" err="1" smtClean="0"/>
              <a:t>blue</a:t>
            </a:r>
            <a:r>
              <a:rPr lang="fr-CA" dirty="0" smtClean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dirty="0" err="1" smtClean="0"/>
              <a:t>Establish</a:t>
            </a:r>
            <a:r>
              <a:rPr lang="fr-CA" dirty="0" smtClean="0"/>
              <a:t> </a:t>
            </a:r>
            <a:r>
              <a:rPr lang="fr-CA" dirty="0" err="1" smtClean="0"/>
              <a:t>numerical</a:t>
            </a:r>
            <a:r>
              <a:rPr lang="fr-CA" dirty="0" smtClean="0"/>
              <a:t> </a:t>
            </a:r>
            <a:r>
              <a:rPr lang="fr-CA" dirty="0" err="1" smtClean="0"/>
              <a:t>criteria</a:t>
            </a:r>
            <a:r>
              <a:rPr lang="fr-CA" dirty="0" smtClean="0"/>
              <a:t> for </a:t>
            </a:r>
            <a:r>
              <a:rPr lang="fr-CA" dirty="0" err="1" smtClean="0"/>
              <a:t>each</a:t>
            </a:r>
            <a:r>
              <a:rPr lang="fr-CA" dirty="0" smtClean="0"/>
              <a:t> carapace condition (Clean CC1-2, medium CC3,3M, </a:t>
            </a:r>
            <a:r>
              <a:rPr lang="fr-CA" dirty="0" err="1" smtClean="0"/>
              <a:t>dirty</a:t>
            </a:r>
            <a:r>
              <a:rPr lang="fr-CA" dirty="0" smtClean="0"/>
              <a:t> CC 4, </a:t>
            </a:r>
            <a:r>
              <a:rPr lang="fr-CA" dirty="0" err="1" smtClean="0"/>
              <a:t>very</a:t>
            </a:r>
            <a:r>
              <a:rPr lang="fr-CA" dirty="0" smtClean="0"/>
              <a:t> </a:t>
            </a:r>
            <a:r>
              <a:rPr lang="fr-CA" dirty="0" err="1" smtClean="0"/>
              <a:t>dirty</a:t>
            </a:r>
            <a:r>
              <a:rPr lang="fr-CA" dirty="0" smtClean="0"/>
              <a:t> CC5).</a:t>
            </a:r>
          </a:p>
          <a:p>
            <a:endParaRPr lang="fr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8821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1: Intestinal region of the carapace</a:t>
            </a:r>
            <a:br>
              <a:rPr lang="en-CA" dirty="0" smtClean="0"/>
            </a:br>
            <a:endParaRPr lang="en-CA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112" y="1418121"/>
            <a:ext cx="7305775" cy="4075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Oval 5"/>
          <p:cNvSpPr/>
          <p:nvPr/>
        </p:nvSpPr>
        <p:spPr>
          <a:xfrm>
            <a:off x="4139952" y="4005064"/>
            <a:ext cx="1239089" cy="108012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8" name="Straight Connector 7"/>
          <p:cNvCxnSpPr/>
          <p:nvPr/>
        </p:nvCxnSpPr>
        <p:spPr>
          <a:xfrm>
            <a:off x="6516216" y="4288173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21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/>
            </a:r>
            <a:br>
              <a:rPr lang="en-CA" dirty="0" smtClean="0"/>
            </a:br>
            <a:r>
              <a:rPr lang="en-CA" dirty="0"/>
              <a:t/>
            </a:r>
            <a:br>
              <a:rPr lang="en-CA" dirty="0"/>
            </a:br>
            <a:r>
              <a:rPr lang="en-CA" dirty="0" smtClean="0"/>
              <a:t/>
            </a:r>
            <a:br>
              <a:rPr lang="en-CA" dirty="0" smtClean="0"/>
            </a:br>
            <a:r>
              <a:rPr lang="en-CA" dirty="0" smtClean="0"/>
              <a:t>2: 3rd segment of the abdomen</a:t>
            </a:r>
            <a:br>
              <a:rPr lang="en-CA" dirty="0" smtClean="0"/>
            </a:br>
            <a:r>
              <a:rPr lang="en-CA" dirty="0" smtClean="0"/>
              <a:t/>
            </a:r>
            <a:br>
              <a:rPr lang="en-CA" dirty="0" smtClean="0"/>
            </a:br>
            <a:r>
              <a:rPr lang="en-CA" dirty="0" smtClean="0"/>
              <a:t/>
            </a:r>
            <a:br>
              <a:rPr lang="en-CA" dirty="0" smtClean="0"/>
            </a:br>
            <a:endParaRPr lang="en-CA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871" y="1398231"/>
            <a:ext cx="5904656" cy="4821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3140968"/>
            <a:ext cx="1292225" cy="113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3242071"/>
            <a:ext cx="1292225" cy="113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6372200" y="3257547"/>
            <a:ext cx="17241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3: </a:t>
            </a:r>
            <a:r>
              <a:rPr lang="en-CA" dirty="0" err="1"/>
              <a:t>Tracic</a:t>
            </a:r>
            <a:r>
              <a:rPr lang="en-CA" dirty="0"/>
              <a:t> </a:t>
            </a:r>
            <a:r>
              <a:rPr lang="en-CA" dirty="0" err="1"/>
              <a:t>sternite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0967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8784976" cy="1143000"/>
          </a:xfrm>
        </p:spPr>
        <p:txBody>
          <a:bodyPr>
            <a:normAutofit fontScale="90000"/>
          </a:bodyPr>
          <a:lstStyle/>
          <a:p>
            <a:r>
              <a:rPr lang="en-CA" dirty="0" smtClean="0"/>
              <a:t>4: </a:t>
            </a:r>
            <a:r>
              <a:rPr lang="en-CA" dirty="0" err="1"/>
              <a:t>M</a:t>
            </a:r>
            <a:r>
              <a:rPr lang="en-CA" dirty="0" err="1" smtClean="0"/>
              <a:t>erus</a:t>
            </a:r>
            <a:r>
              <a:rPr lang="en-CA" dirty="0" smtClean="0"/>
              <a:t> of the 2nd </a:t>
            </a:r>
            <a:r>
              <a:rPr lang="en-CA" dirty="0" err="1" smtClean="0"/>
              <a:t>pereopod</a:t>
            </a:r>
            <a:r>
              <a:rPr lang="en-CA" dirty="0" smtClean="0"/>
              <a:t> (lower ventral side)</a:t>
            </a:r>
            <a:endParaRPr lang="en-CA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772815"/>
            <a:ext cx="7643027" cy="4450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960" y="3430193"/>
            <a:ext cx="1292225" cy="113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64807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5: </a:t>
            </a:r>
            <a:r>
              <a:rPr lang="en-CA" dirty="0" err="1" smtClean="0"/>
              <a:t>Cheliped</a:t>
            </a:r>
            <a:r>
              <a:rPr lang="en-CA" dirty="0" smtClean="0"/>
              <a:t> (lower ventral side) of the </a:t>
            </a:r>
            <a:endParaRPr lang="en-CA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844824"/>
            <a:ext cx="6336704" cy="3905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960" y="3430193"/>
            <a:ext cx="1292225" cy="1133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457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fr-CA" dirty="0" smtClean="0"/>
              <a:t>Notes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84784"/>
            <a:ext cx="8229600" cy="4464496"/>
          </a:xfrm>
        </p:spPr>
        <p:txBody>
          <a:bodyPr>
            <a:normAutofit fontScale="85000" lnSpcReduction="20000"/>
          </a:bodyPr>
          <a:lstStyle/>
          <a:p>
            <a:r>
              <a:rPr lang="fr-CA" dirty="0" smtClean="0"/>
              <a:t>The </a:t>
            </a:r>
            <a:r>
              <a:rPr lang="fr-CA" dirty="0" err="1" smtClean="0"/>
              <a:t>study</a:t>
            </a:r>
            <a:r>
              <a:rPr lang="fr-CA" dirty="0" smtClean="0"/>
              <a:t> </a:t>
            </a:r>
            <a:r>
              <a:rPr lang="fr-CA" dirty="0" err="1" smtClean="0"/>
              <a:t>started</a:t>
            </a:r>
            <a:r>
              <a:rPr lang="fr-CA" dirty="0" smtClean="0"/>
              <a:t> in </a:t>
            </a:r>
            <a:r>
              <a:rPr lang="fr-CA" dirty="0" err="1" smtClean="0"/>
              <a:t>September</a:t>
            </a:r>
            <a:r>
              <a:rPr lang="fr-CA" dirty="0" smtClean="0"/>
              <a:t> 2015 </a:t>
            </a:r>
            <a:r>
              <a:rPr lang="fr-CA" dirty="0" err="1" smtClean="0"/>
              <a:t>during</a:t>
            </a:r>
            <a:r>
              <a:rPr lang="fr-CA" dirty="0" smtClean="0"/>
              <a:t> </a:t>
            </a:r>
            <a:r>
              <a:rPr lang="fr-CA" dirty="0" err="1" smtClean="0"/>
              <a:t>tagging</a:t>
            </a:r>
            <a:r>
              <a:rPr lang="fr-CA" dirty="0" smtClean="0"/>
              <a:t> </a:t>
            </a:r>
            <a:r>
              <a:rPr lang="fr-CA" dirty="0" err="1" smtClean="0"/>
              <a:t>project</a:t>
            </a:r>
            <a:r>
              <a:rPr lang="fr-CA" dirty="0" smtClean="0"/>
              <a:t> on CSS </a:t>
            </a:r>
            <a:r>
              <a:rPr lang="fr-CA" dirty="0" err="1" smtClean="0"/>
              <a:t>Perley</a:t>
            </a:r>
            <a:r>
              <a:rPr lang="fr-CA" dirty="0" smtClean="0"/>
              <a:t>. </a:t>
            </a:r>
            <a:r>
              <a:rPr lang="fr-CA" dirty="0" err="1" smtClean="0"/>
              <a:t>Approximately</a:t>
            </a:r>
            <a:r>
              <a:rPr lang="fr-CA" dirty="0" smtClean="0"/>
              <a:t> </a:t>
            </a:r>
            <a:r>
              <a:rPr lang="fr-CA" dirty="0" err="1" smtClean="0"/>
              <a:t>two</a:t>
            </a:r>
            <a:r>
              <a:rPr lang="fr-CA" dirty="0" smtClean="0"/>
              <a:t> </a:t>
            </a:r>
            <a:r>
              <a:rPr lang="fr-CA" dirty="0" err="1" smtClean="0"/>
              <a:t>hundred</a:t>
            </a:r>
            <a:r>
              <a:rPr lang="fr-CA" dirty="0" smtClean="0"/>
              <a:t> </a:t>
            </a:r>
            <a:r>
              <a:rPr lang="fr-CA" dirty="0" err="1" smtClean="0"/>
              <a:t>fifty</a:t>
            </a:r>
            <a:r>
              <a:rPr lang="fr-CA" dirty="0" smtClean="0"/>
              <a:t> (250) </a:t>
            </a:r>
            <a:r>
              <a:rPr lang="fr-CA" dirty="0" err="1" smtClean="0"/>
              <a:t>adult</a:t>
            </a:r>
            <a:r>
              <a:rPr lang="fr-CA" dirty="0" smtClean="0"/>
              <a:t> males </a:t>
            </a:r>
            <a:r>
              <a:rPr lang="fr-CA" dirty="0" err="1" smtClean="0"/>
              <a:t>were</a:t>
            </a:r>
            <a:r>
              <a:rPr lang="fr-CA" dirty="0" smtClean="0"/>
              <a:t> </a:t>
            </a:r>
            <a:r>
              <a:rPr lang="fr-CA" dirty="0" err="1" smtClean="0"/>
              <a:t>measured</a:t>
            </a:r>
            <a:r>
              <a:rPr lang="fr-CA" dirty="0" smtClean="0"/>
              <a:t>.</a:t>
            </a:r>
          </a:p>
          <a:p>
            <a:r>
              <a:rPr lang="fr-CA" dirty="0" smtClean="0"/>
              <a:t>The </a:t>
            </a:r>
            <a:r>
              <a:rPr lang="fr-CA" dirty="0" err="1" smtClean="0"/>
              <a:t>preliminary</a:t>
            </a:r>
            <a:r>
              <a:rPr lang="fr-CA" dirty="0" smtClean="0"/>
              <a:t> </a:t>
            </a:r>
            <a:r>
              <a:rPr lang="fr-CA" dirty="0" err="1" smtClean="0"/>
              <a:t>analysis</a:t>
            </a:r>
            <a:r>
              <a:rPr lang="fr-CA" dirty="0" smtClean="0"/>
              <a:t> </a:t>
            </a:r>
            <a:r>
              <a:rPr lang="fr-CA" dirty="0" err="1" smtClean="0"/>
              <a:t>will</a:t>
            </a:r>
            <a:r>
              <a:rPr lang="fr-CA" dirty="0" smtClean="0"/>
              <a:t> </a:t>
            </a:r>
            <a:r>
              <a:rPr lang="fr-CA" dirty="0" err="1" smtClean="0"/>
              <a:t>be</a:t>
            </a:r>
            <a:r>
              <a:rPr lang="fr-CA" dirty="0" smtClean="0"/>
              <a:t> </a:t>
            </a:r>
            <a:r>
              <a:rPr lang="fr-CA" dirty="0" err="1" smtClean="0"/>
              <a:t>conducted</a:t>
            </a:r>
            <a:r>
              <a:rPr lang="fr-CA" dirty="0" smtClean="0"/>
              <a:t> in 2015 and </a:t>
            </a:r>
            <a:r>
              <a:rPr lang="fr-CA" dirty="0" err="1" smtClean="0"/>
              <a:t>sampling</a:t>
            </a:r>
            <a:r>
              <a:rPr lang="fr-CA" dirty="0" smtClean="0"/>
              <a:t> </a:t>
            </a:r>
            <a:r>
              <a:rPr lang="fr-CA" dirty="0" err="1" smtClean="0"/>
              <a:t>resumes</a:t>
            </a:r>
            <a:r>
              <a:rPr lang="fr-CA" dirty="0" smtClean="0"/>
              <a:t> in 2016 (</a:t>
            </a:r>
            <a:r>
              <a:rPr lang="fr-CA" dirty="0" err="1" smtClean="0"/>
              <a:t>during</a:t>
            </a:r>
            <a:r>
              <a:rPr lang="fr-CA" dirty="0" smtClean="0"/>
              <a:t> the 2016 </a:t>
            </a:r>
            <a:r>
              <a:rPr lang="fr-CA" dirty="0" err="1" smtClean="0"/>
              <a:t>tagging</a:t>
            </a:r>
            <a:r>
              <a:rPr lang="fr-CA" dirty="0" smtClean="0"/>
              <a:t> </a:t>
            </a:r>
            <a:r>
              <a:rPr lang="fr-CA" dirty="0" err="1" smtClean="0"/>
              <a:t>project</a:t>
            </a:r>
            <a:r>
              <a:rPr lang="fr-CA" dirty="0" smtClean="0"/>
              <a:t> and </a:t>
            </a:r>
            <a:r>
              <a:rPr lang="fr-CA" dirty="0" err="1" smtClean="0"/>
              <a:t>trawl</a:t>
            </a:r>
            <a:r>
              <a:rPr lang="fr-CA" dirty="0" smtClean="0"/>
              <a:t> </a:t>
            </a:r>
            <a:r>
              <a:rPr lang="fr-CA" dirty="0" err="1" smtClean="0"/>
              <a:t>survey</a:t>
            </a:r>
            <a:r>
              <a:rPr lang="fr-CA" dirty="0" smtClean="0"/>
              <a:t>);</a:t>
            </a:r>
          </a:p>
          <a:p>
            <a:r>
              <a:rPr lang="fr-CA" dirty="0" err="1" smtClean="0"/>
              <a:t>Preliminary</a:t>
            </a:r>
            <a:r>
              <a:rPr lang="fr-CA" dirty="0" smtClean="0"/>
              <a:t> </a:t>
            </a:r>
            <a:r>
              <a:rPr lang="fr-CA" dirty="0" err="1" smtClean="0"/>
              <a:t>results</a:t>
            </a:r>
            <a:r>
              <a:rPr lang="fr-CA" dirty="0" smtClean="0"/>
              <a:t> </a:t>
            </a:r>
            <a:r>
              <a:rPr lang="fr-CA" dirty="0" err="1" smtClean="0"/>
              <a:t>will</a:t>
            </a:r>
            <a:r>
              <a:rPr lang="fr-CA" dirty="0" smtClean="0"/>
              <a:t> </a:t>
            </a:r>
            <a:r>
              <a:rPr lang="fr-CA" dirty="0" err="1" smtClean="0"/>
              <a:t>be</a:t>
            </a:r>
            <a:r>
              <a:rPr lang="fr-CA" dirty="0" smtClean="0"/>
              <a:t> </a:t>
            </a:r>
            <a:r>
              <a:rPr lang="fr-CA" dirty="0" err="1" smtClean="0"/>
              <a:t>presented</a:t>
            </a:r>
            <a:r>
              <a:rPr lang="fr-CA" dirty="0" smtClean="0"/>
              <a:t> at RAP in </a:t>
            </a:r>
            <a:r>
              <a:rPr lang="fr-CA" dirty="0" err="1" smtClean="0"/>
              <a:t>January</a:t>
            </a:r>
            <a:r>
              <a:rPr lang="fr-CA" dirty="0" smtClean="0"/>
              <a:t> 2017;</a:t>
            </a:r>
          </a:p>
          <a:p>
            <a:r>
              <a:rPr lang="en-CA" dirty="0"/>
              <a:t>Need more samples, but color sampling takes 1.5 minutes/individual onboard;</a:t>
            </a:r>
          </a:p>
          <a:p>
            <a:r>
              <a:rPr lang="en-CA" dirty="0"/>
              <a:t>Need blue tooth </a:t>
            </a:r>
            <a:r>
              <a:rPr lang="en-CA" dirty="0" err="1" smtClean="0"/>
              <a:t>chromameter</a:t>
            </a:r>
            <a:r>
              <a:rPr lang="en-CA" dirty="0" smtClean="0"/>
              <a:t> </a:t>
            </a:r>
            <a:r>
              <a:rPr lang="en-CA" dirty="0"/>
              <a:t>when this method is deemed to be efficient/usable;</a:t>
            </a:r>
          </a:p>
          <a:p>
            <a:endParaRPr lang="fr-CA" dirty="0" smtClean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647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361</Words>
  <Application>Microsoft Office PowerPoint</Application>
  <PresentationFormat>On-screen Show (4:3)</PresentationFormat>
  <Paragraphs>29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Chromameter measurements for determination of carapace conditions</vt:lpstr>
      <vt:lpstr>Objective</vt:lpstr>
      <vt:lpstr>Konica-MinoltaCR-400 Chroma Meter </vt:lpstr>
      <vt:lpstr>1: Intestinal region of the carapace </vt:lpstr>
      <vt:lpstr>   2: 3rd segment of the abdomen   </vt:lpstr>
      <vt:lpstr>4: Merus of the 2nd pereopod (lower ventral side)</vt:lpstr>
      <vt:lpstr>5: Cheliped (lower ventral side) of the </vt:lpstr>
      <vt:lpstr>Notes</vt:lpstr>
    </vt:vector>
  </TitlesOfParts>
  <Company>DFO-MPO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Colorimeter measurements For Carapace condition</dc:title>
  <dc:creator>DFO-MPO</dc:creator>
  <cp:lastModifiedBy>Surette, Tobie</cp:lastModifiedBy>
  <cp:revision>17</cp:revision>
  <cp:lastPrinted>2016-05-31T16:10:59Z</cp:lastPrinted>
  <dcterms:created xsi:type="dcterms:W3CDTF">2015-10-01T16:57:05Z</dcterms:created>
  <dcterms:modified xsi:type="dcterms:W3CDTF">2021-03-29T13:38:19Z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bfb733f-faef-464c-9b6d-731b56f94973_Enabled">
    <vt:lpwstr>true</vt:lpwstr>
  </property>
  <property fmtid="{D5CDD505-2E9C-101B-9397-08002B2CF9AE}" pid="3" name="MSIP_Label_1bfb733f-faef-464c-9b6d-731b56f94973_SetDate">
    <vt:lpwstr>2021-03-29T13:34:51Z</vt:lpwstr>
  </property>
  <property fmtid="{D5CDD505-2E9C-101B-9397-08002B2CF9AE}" pid="4" name="MSIP_Label_1bfb733f-faef-464c-9b6d-731b56f94973_Method">
    <vt:lpwstr>Standard</vt:lpwstr>
  </property>
  <property fmtid="{D5CDD505-2E9C-101B-9397-08002B2CF9AE}" pid="5" name="MSIP_Label_1bfb733f-faef-464c-9b6d-731b56f94973_Name">
    <vt:lpwstr>Unclass - Non-Classifié</vt:lpwstr>
  </property>
  <property fmtid="{D5CDD505-2E9C-101B-9397-08002B2CF9AE}" pid="6" name="MSIP_Label_1bfb733f-faef-464c-9b6d-731b56f94973_SiteId">
    <vt:lpwstr>1594fdae-a1d9-4405-915d-011467234338</vt:lpwstr>
  </property>
  <property fmtid="{D5CDD505-2E9C-101B-9397-08002B2CF9AE}" pid="7" name="MSIP_Label_1bfb733f-faef-464c-9b6d-731b56f94973_ActionId">
    <vt:lpwstr>72b6d4d7-464b-446a-a217-00004c41cc53</vt:lpwstr>
  </property>
</Properties>
</file>

<file path=docProps/thumbnail.jpeg>
</file>